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317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</p:sldIdLst>
  <p:sldSz cx="12192000" cy="6858000"/>
  <p:notesSz cx="6858000" cy="9144000"/>
  <p:embeddedFontLst>
    <p:embeddedFont>
      <p:font typeface="Microsoft JhengHei" panose="020B0604030504040204" pitchFamily="34" charset="-120"/>
      <p:regular r:id="rId60"/>
      <p:bold r:id="rId61"/>
    </p:embeddedFont>
    <p:embeddedFont>
      <p:font typeface="Nunito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ssion1: introduction" id="{77719040-8348-1D47-AE61-B1BCD0C7017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70"/>
          </p14:sldIdLst>
        </p14:section>
        <p14:section name="session2: setup" id="{306E3FF6-B8AF-3441-989E-C8907D087E88}">
          <p14:sldIdLst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session3: basic" id="{95238802-B944-DC42-B597-287659ABBF18}">
          <p14:sldIdLst>
            <p14:sldId id="289"/>
            <p14:sldId id="31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session4: LED" id="{BB664DCD-936B-5841-A716-C06458C03743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11ks4hBgsGJ8nwqWt5RNW/f9Z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D294F4-75BC-4FB1-8CED-862735D7F239}">
  <a:tblStyle styleId="{51D294F4-75BC-4FB1-8CED-862735D7F23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EF4"/>
          </a:solidFill>
        </a:fill>
      </a:tcStyle>
    </a:wholeTbl>
    <a:band1H>
      <a:tcTxStyle/>
      <a:tcStyle>
        <a:tcBdr/>
        <a:fill>
          <a:solidFill>
            <a:srgbClr val="CADB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B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7"/>
    <p:restoredTop sz="94653"/>
  </p:normalViewPr>
  <p:slideViewPr>
    <p:cSldViewPr snapToGrid="0">
      <p:cViewPr varScale="1">
        <p:scale>
          <a:sx n="118" d="100"/>
          <a:sy n="118" d="100"/>
        </p:scale>
        <p:origin x="60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7" name="Google Shape;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d4eb200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fd4eb200a3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fd4eb200a3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7721ea51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8" name="Google Shape;418;gf7721ea510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f7721ea510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f7721ea5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f7721ea510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gf7721ea510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7721ea5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gf7721ea51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0" name="Google Shape;460;gf7721ea51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7721ea51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f7721ea510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gf7721ea510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d4eb200a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fd4eb200a3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gfd4eb200a3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d4eb200a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fd4eb200a3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7" name="Google Shape;477;gfd4eb200a3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8109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d4eb200a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gfd4eb200a3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3" name="Google Shape;493;gfd4eb200a3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d4eb200a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fd4eb200a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gfd4eb200a3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7721ea5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f7721ea51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gf7721ea51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7721ea51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f7721ea51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8" name="Google Shape;538;gf7721ea510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7721ea51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f7721ea510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7" name="Google Shape;547;gf7721ea510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7721ea510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f7721ea510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7721ea510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gf7721ea510_1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6" name="Google Shape;57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4" name="Google Shape;644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3" name="Google Shape;65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_Section Divider slide">
  <p:cSld name="33_Section Divider slide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5"/>
          <p:cNvSpPr txBox="1">
            <a:spLocks noGrp="1"/>
          </p:cNvSpPr>
          <p:nvPr>
            <p:ph type="body" idx="1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8" name="Google Shape;18;p75"/>
          <p:cNvSpPr txBox="1">
            <a:spLocks noGrp="1"/>
          </p:cNvSpPr>
          <p:nvPr>
            <p:ph type="body" idx="2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9" name="Google Shape;19;p75"/>
          <p:cNvSpPr txBox="1">
            <a:spLocks noGrp="1"/>
          </p:cNvSpPr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5"/>
          <p:cNvSpPr txBox="1">
            <a:spLocks noGrp="1"/>
          </p:cNvSpPr>
          <p:nvPr>
            <p:ph type="subTitle" idx="3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7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sz="1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75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w="12700" cap="flat" cmpd="sng">
            <a:solidFill>
              <a:srgbClr val="00C1D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75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/ Sub">
  <p:cSld name="1 column slide w/ Sub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▪"/>
              <a:defRPr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">
  <p:cSld name="3 column slide 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32"/>
          <p:cNvCxnSpPr/>
          <p:nvPr/>
        </p:nvCxnSpPr>
        <p:spPr>
          <a:xfrm>
            <a:off x="4148138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32"/>
          <p:cNvCxnSpPr/>
          <p:nvPr/>
        </p:nvCxnSpPr>
        <p:spPr>
          <a:xfrm>
            <a:off x="8051800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2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4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5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6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7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>
  <p:cSld name="3 column slide with image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84" name="Google Shape;84;p33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85" name="Google Shape;85;p33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33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" name="Google Shape;87;p33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>
  <p:cSld name="2_col_narrow_w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4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34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2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3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>
  <p:cSld name="1_3 column slide 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35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35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>
  <p:cSld name="2 column text with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6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7" name="Google Shape;107;p36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6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36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6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die">
  <p:cSld name="Table Sldi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losing Slide">
  <p:cSld name="3_Closing Slide">
    <p:bg>
      <p:bgPr>
        <a:solidFill>
          <a:schemeClr val="accen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0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0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0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0"/>
          <p:cNvSpPr/>
          <p:nvPr/>
        </p:nvSpPr>
        <p:spPr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losing Slide">
  <p:cSld name="4_Closing Slide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1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1"/>
          <p:cNvSpPr/>
          <p:nvPr/>
        </p:nvSpPr>
        <p:spPr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1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1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7721ea510_0_49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7721ea510_0_49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f7721ea510_0_49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f7721ea510_0_49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0" name="Google Shape;130;gf7721ea510_0_497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f7721ea510_0_497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32" name="Google Shape;132;gf7721ea510_0_49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>
  <p:cSld name="1 column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 sz="1800"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721ea510_1_71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f7721ea510_1_71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f7721ea510_1_715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f7721ea510_1_715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gf7721ea510_1_715"/>
          <p:cNvGrpSpPr/>
          <p:nvPr/>
        </p:nvGrpSpPr>
        <p:grpSpPr>
          <a:xfrm>
            <a:off x="340258" y="789"/>
            <a:ext cx="3000409" cy="1392365"/>
            <a:chOff x="255200" y="592"/>
            <a:chExt cx="2250363" cy="1044300"/>
          </a:xfrm>
        </p:grpSpPr>
        <p:sp>
          <p:nvSpPr>
            <p:cNvPr id="139" name="Google Shape;139;gf7721ea510_1_7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f7721ea510_1_71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f7721ea510_1_71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gf7721ea510_1_715"/>
          <p:cNvGrpSpPr/>
          <p:nvPr/>
        </p:nvGrpSpPr>
        <p:grpSpPr>
          <a:xfrm>
            <a:off x="1207163" y="789"/>
            <a:ext cx="3000409" cy="1392365"/>
            <a:chOff x="905395" y="592"/>
            <a:chExt cx="2250363" cy="1044300"/>
          </a:xfrm>
        </p:grpSpPr>
        <p:sp>
          <p:nvSpPr>
            <p:cNvPr id="143" name="Google Shape;143;gf7721ea510_1_71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f7721ea510_1_71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f7721ea510_1_71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gf7721ea510_1_715"/>
          <p:cNvGrpSpPr/>
          <p:nvPr/>
        </p:nvGrpSpPr>
        <p:grpSpPr>
          <a:xfrm>
            <a:off x="9409960" y="6784"/>
            <a:ext cx="2468375" cy="1002839"/>
            <a:chOff x="6917201" y="0"/>
            <a:chExt cx="2227776" cy="863400"/>
          </a:xfrm>
        </p:grpSpPr>
        <p:sp>
          <p:nvSpPr>
            <p:cNvPr id="147" name="Google Shape;147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f7721ea510_1_715"/>
          <p:cNvGrpSpPr/>
          <p:nvPr/>
        </p:nvGrpSpPr>
        <p:grpSpPr>
          <a:xfrm>
            <a:off x="8737606" y="5623803"/>
            <a:ext cx="3185497" cy="1234317"/>
            <a:chOff x="6917201" y="0"/>
            <a:chExt cx="2227776" cy="863400"/>
          </a:xfrm>
        </p:grpSpPr>
        <p:sp>
          <p:nvSpPr>
            <p:cNvPr id="151" name="Google Shape;151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gf7721ea510_1_715"/>
          <p:cNvGrpSpPr/>
          <p:nvPr/>
        </p:nvGrpSpPr>
        <p:grpSpPr>
          <a:xfrm>
            <a:off x="265764" y="5407536"/>
            <a:ext cx="3727291" cy="1444382"/>
            <a:chOff x="6917201" y="0"/>
            <a:chExt cx="2227776" cy="863400"/>
          </a:xfrm>
        </p:grpSpPr>
        <p:sp>
          <p:nvSpPr>
            <p:cNvPr id="155" name="Google Shape;155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gf7721ea510_1_715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59" name="Google Shape;159;gf7721ea510_1_715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f7721ea510_1_715"/>
          <p:cNvSpPr txBox="1">
            <a:spLocks noGrp="1"/>
          </p:cNvSpPr>
          <p:nvPr>
            <p:ph type="sldNum" idx="12"/>
          </p:nvPr>
        </p:nvSpPr>
        <p:spPr>
          <a:xfrm>
            <a:off x="11187646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721ea510_1_74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f7721ea510_1_74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f7721ea510_1_74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f7721ea510_1_743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6" name="Google Shape;166;gf7721ea510_1_743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gf7721ea510_1_74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>
  <p:cSld name="2 column with image 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ith TOP level Bullet">
  <p:cSld name="1 Column Slide with TOP level Bulle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6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body" idx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chemeClr val="lt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lt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lt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lt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losing Slide">
  <p:cSld name="2_Closing Slide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6"/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6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6"/>
          <p:cNvSpPr/>
          <p:nvPr/>
        </p:nvSpPr>
        <p:spPr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losing Slide">
  <p:cSld name="1_Closing Slide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7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/>
          <p:nvPr/>
        </p:nvSpPr>
        <p:spPr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7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Section Divider slide">
  <p:cSld name="16_Section Divider slide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t="1759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/>
          <p:nvPr/>
        </p:nvSpPr>
        <p:spPr>
          <a:xfrm rot="-54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1568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3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5016499" y="1207042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4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pic>
        <p:nvPicPr>
          <p:cNvPr id="57" name="Google Shape;57;p28" descr="A picture containing building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8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5016499" y="1207042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pic>
        <p:nvPicPr>
          <p:cNvPr id="63" name="Google Shape;63;p29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/>
          <p:nvPr/>
        </p:nvSpPr>
        <p:spPr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22" descr="A picture containing clock, meter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835847" y="6384924"/>
            <a:ext cx="879904" cy="2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akecode.microbit.or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classroom.microbit.org/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assroom.microbit.org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microbit.org/joinactivit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bit.org/join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598624" y="1814735"/>
            <a:ext cx="8293916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Arm 2023:</a:t>
            </a:r>
            <a:br>
              <a:rPr lang="en-US"/>
            </a:br>
            <a:br>
              <a:rPr lang="en-US"/>
            </a:br>
            <a:r>
              <a:rPr lang="en-US" sz="4400"/>
              <a:t>Code</a:t>
            </a:r>
            <a:r>
              <a:rPr lang="en-US" sz="4400">
                <a:solidFill>
                  <a:srgbClr val="00B0F0"/>
                </a:solidFill>
              </a:rPr>
              <a:t>4</a:t>
            </a:r>
            <a:r>
              <a:rPr lang="en-US" sz="4400"/>
              <a:t>Fun </a:t>
            </a:r>
            <a:r>
              <a:rPr lang="en-US" sz="4400">
                <a:solidFill>
                  <a:srgbClr val="00B0F0"/>
                </a:solidFill>
              </a:rPr>
              <a:t>2</a:t>
            </a:r>
            <a:r>
              <a:rPr lang="en-US" sz="4400"/>
              <a:t>Gether</a:t>
            </a:r>
            <a:br>
              <a:rPr lang="en-US" sz="4400"/>
            </a:br>
            <a:r>
              <a:rPr lang="en-US" sz="4400"/>
              <a:t>程式科技教育</a:t>
            </a:r>
            <a:br>
              <a:rPr lang="en-US" sz="4800"/>
            </a:br>
            <a:br>
              <a:rPr lang="en-US"/>
            </a:br>
            <a:endParaRPr sz="3600"/>
          </a:p>
        </p:txBody>
      </p:sp>
      <p:sp>
        <p:nvSpPr>
          <p:cNvPr id="173" name="Google Shape;173;p42"/>
          <p:cNvSpPr txBox="1">
            <a:spLocks noGrp="1"/>
          </p:cNvSpPr>
          <p:nvPr>
            <p:ph type="subTitle" idx="3"/>
          </p:nvPr>
        </p:nvSpPr>
        <p:spPr>
          <a:xfrm>
            <a:off x="598624" y="5510384"/>
            <a:ext cx="3259001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/>
              <a:t>Arm Taiwan Limited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Mali-GPU</a:t>
            </a:r>
            <a:endParaRPr/>
          </a:p>
        </p:txBody>
      </p:sp>
      <p:pic>
        <p:nvPicPr>
          <p:cNvPr id="268" name="Google Shape;268;p50" descr="照片中提到了A Comprehensive Suite of GPUS for All Market Needs、arm、Mali-G710，跟武器控股、同上有關，包含了軟件、產品設計、產品、多媒體、牌"/>
          <p:cNvPicPr preferRelativeResize="0"/>
          <p:nvPr/>
        </p:nvPicPr>
        <p:blipFill rotWithShape="1">
          <a:blip r:embed="rId3">
            <a:alphaModFix/>
          </a:blip>
          <a:srcRect t="17119" r="3625" b="51432"/>
          <a:stretch/>
        </p:blipFill>
        <p:spPr>
          <a:xfrm>
            <a:off x="1404910" y="3924799"/>
            <a:ext cx="9546936" cy="17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 descr="RCA RS32H2-EU 32 inch HD-Ready Android Smart LED TV | RCA.com | HKC Europe  B.V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104" y="1037967"/>
            <a:ext cx="4008059" cy="268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0" descr="傳Nintendo Switch新機採NVIDIA Ada Lovelace架構GPU，支援DLSS超採樣技術| 4Game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48" y="1272216"/>
            <a:ext cx="4089571" cy="229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大家都需要 Arm</a:t>
            </a:r>
            <a:endParaRPr/>
          </a:p>
        </p:txBody>
      </p:sp>
      <p:pic>
        <p:nvPicPr>
          <p:cNvPr id="276" name="Google Shape;27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6" y="1024479"/>
            <a:ext cx="6759574" cy="302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1" descr="照片中提到了A Comprehensive Suite of GPUS for All Market Needs、arm、Mali-G710，跟武器控股、同上有關，包含了軟件、產品設計、產品、多媒體、牌"/>
          <p:cNvPicPr preferRelativeResize="0"/>
          <p:nvPr/>
        </p:nvPicPr>
        <p:blipFill rotWithShape="1">
          <a:blip r:embed="rId4">
            <a:alphaModFix/>
          </a:blip>
          <a:srcRect t="17119" r="3625" b="51432"/>
          <a:stretch/>
        </p:blipFill>
        <p:spPr>
          <a:xfrm>
            <a:off x="2213264" y="4365336"/>
            <a:ext cx="9546936" cy="17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1" descr="Team Icon Png, Transparent Png , Transparent Png Image - PNGite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55449" y="920410"/>
            <a:ext cx="3004751" cy="3144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小測驗來了</a:t>
            </a:r>
            <a:endParaRPr/>
          </a:p>
        </p:txBody>
      </p:sp>
      <p:sp>
        <p:nvSpPr>
          <p:cNvPr id="308" name="Google Shape;308;p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09" name="Google Shape;309;p5" descr="Android, mobile, phone, smartphone Free Icon of Colored Hand Phon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" descr="Camera, camera element, cmos, electronicparts, image sensor, part icon -  Download on Iconfind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952" y="3675106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" descr="Fitness Tracker Icon, Isometric 3d Style Stock Vector - Illustration of  fitbit, healthcare: 794365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6796" y="1208981"/>
            <a:ext cx="2377641" cy="23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" descr="扫地机器人图标-有SVG,PNG,EPS格式-寻图标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33917" y="3863765"/>
            <a:ext cx="2460007" cy="246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認識  micro:bit V2</a:t>
            </a:r>
            <a:endParaRPr/>
          </a:p>
        </p:txBody>
      </p:sp>
      <p:sp>
        <p:nvSpPr>
          <p:cNvPr id="320" name="Google Shape;320;p8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V2具備多重感測器：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21" name="Google Shape;32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3759" y="2843352"/>
            <a:ext cx="6036995" cy="360998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8"/>
          <p:cNvSpPr/>
          <p:nvPr/>
        </p:nvSpPr>
        <p:spPr>
          <a:xfrm>
            <a:off x="2795330" y="2779381"/>
            <a:ext cx="1121600" cy="1025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3" name="Google Shape;323;p8"/>
          <p:cNvCxnSpPr/>
          <p:nvPr/>
        </p:nvCxnSpPr>
        <p:spPr>
          <a:xfrm rot="10800000" flipH="1">
            <a:off x="3843217" y="2837767"/>
            <a:ext cx="892400" cy="204000"/>
          </a:xfrm>
          <a:prstGeom prst="straightConnector1">
            <a:avLst/>
          </a:prstGeom>
          <a:noFill/>
          <a:ln w="9525" cap="flat" cmpd="sng">
            <a:solidFill>
              <a:srgbClr val="C9060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4" name="Google Shape;32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205" y="1753092"/>
            <a:ext cx="6151849" cy="335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腦力激盪</a:t>
            </a:r>
            <a:endParaRPr/>
          </a:p>
        </p:txBody>
      </p:sp>
      <p:sp>
        <p:nvSpPr>
          <p:cNvPr id="330" name="Google Shape;330;p5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31" name="Google Shape;331;p54" descr="Wireless Remote Control with micro:bit"/>
          <p:cNvPicPr preferRelativeResize="0"/>
          <p:nvPr/>
        </p:nvPicPr>
        <p:blipFill rotWithShape="1">
          <a:blip r:embed="rId3">
            <a:alphaModFix/>
          </a:blip>
          <a:srcRect l="14342" t="19975" r="7152" b="-6964"/>
          <a:stretch/>
        </p:blipFill>
        <p:spPr>
          <a:xfrm>
            <a:off x="6430174" y="3967573"/>
            <a:ext cx="3838424" cy="2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 descr="Top 10 Micro:Bit Projects in 2021 | All3D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6072" y="991131"/>
            <a:ext cx="3749537" cy="251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4" descr="micro:bit Projects - Brown Dog Gadgets Guid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425" y="991131"/>
            <a:ext cx="3361574" cy="251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4" descr="Makey Makey and micro:bit Power Glove – Joylabz Official Makey Makey Sto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5738" y="3967573"/>
            <a:ext cx="3356095" cy="223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9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認識 Makecode (makecode.microbit.org)</a:t>
            </a:r>
            <a:endParaRPr/>
          </a:p>
        </p:txBody>
      </p:sp>
      <p:sp>
        <p:nvSpPr>
          <p:cNvPr id="340" name="Google Shape;340;p9"/>
          <p:cNvSpPr txBox="1"/>
          <p:nvPr/>
        </p:nvSpPr>
        <p:spPr>
          <a:xfrm>
            <a:off x="701833" y="4576633"/>
            <a:ext cx="7672400" cy="1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1600"/>
              </a:spcAft>
              <a:buClr>
                <a:schemeClr val="accent1"/>
              </a:buClr>
              <a:buSzPts val="2667"/>
              <a:buFont typeface="Arial"/>
              <a:buNone/>
            </a:pPr>
            <a:r>
              <a:rPr lang="en-US" sz="2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Microsoft MakeCode是以積木為基礎的編程環境，</a:t>
            </a:r>
            <a:br>
              <a:rPr lang="en-US" sz="2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直覺式的操作搭配強大的功能，可以讓micro:bit</a:t>
            </a:r>
            <a:br>
              <a:rPr lang="en-US" sz="2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667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對於各種輸入做出反應，並能切換為JavaScript、Python，是非常助於學習編程的免費平台。</a:t>
            </a:r>
            <a:endParaRPr sz="24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001" y="1432117"/>
            <a:ext cx="11280001" cy="2678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3567" y="4519500"/>
            <a:ext cx="2858435" cy="183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請檢查您頁面呈現的語言，確保它是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英文版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 b="1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如果為</a:t>
            </a:r>
            <a:r>
              <a:rPr lang="en-US" sz="2400" b="1">
                <a:solidFill>
                  <a:srgbClr val="0000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中文版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，請參考下圖：按右上方的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"齒輪"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並點選</a:t>
            </a:r>
            <a:r>
              <a:rPr lang="en-US" sz="24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"語言"</a:t>
            </a:r>
            <a:r>
              <a:rPr lang="en-US" sz="2400" b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進行修改。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48" name="Google Shape;34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740" y="1997801"/>
            <a:ext cx="10926519" cy="469146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10"/>
          <p:cNvSpPr txBox="1"/>
          <p:nvPr/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sz="3600" b="0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將語言更改為English </a:t>
            </a:r>
            <a:r>
              <a:rPr lang="en-US" sz="2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2800" b="0" i="0" u="sng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makecode.microbit.org</a:t>
            </a:r>
            <a:r>
              <a:rPr lang="en-US" sz="2800" b="0" i="0" u="none" strike="noStrike" cap="none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編程模式：Blocks/JavaScript/Python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55" name="Google Shape;355;p11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220783"/>
            <a:ext cx="11233150" cy="5380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500" y="1170867"/>
            <a:ext cx="4445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3575" y="42481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r="10889"/>
          <a:stretch/>
        </p:blipFill>
        <p:spPr>
          <a:xfrm>
            <a:off x="6951968" y="4166400"/>
            <a:ext cx="4935233" cy="232673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遠端教室 micro:bit Classroom 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65" name="Google Shape;365;p14"/>
          <p:cNvSpPr txBox="1"/>
          <p:nvPr/>
        </p:nvSpPr>
        <p:spPr>
          <a:xfrm>
            <a:off x="2427900" y="3088021"/>
            <a:ext cx="73362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遠端教室</a:t>
            </a:r>
            <a:r>
              <a:rPr lang="en-US" sz="36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micro:bit Classroom </a:t>
            </a:r>
            <a:endParaRPr sz="36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 線上教室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979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71" name="Google Shape;3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7351" y="1414902"/>
            <a:ext cx="7126268" cy="4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15"/>
          <p:cNvSpPr txBox="1"/>
          <p:nvPr/>
        </p:nvSpPr>
        <p:spPr>
          <a:xfrm>
            <a:off x="3325031" y="5967946"/>
            <a:ext cx="613090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教師端創建教室請至：</a:t>
            </a:r>
            <a:r>
              <a:rPr lang="en-US" sz="1600" b="1" i="0" u="sng" strike="noStrike" cap="non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https://classroom.microbit.org/</a:t>
            </a:r>
            <a:endParaRPr sz="16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這些都需要什麼 ??? </a:t>
            </a:r>
            <a:endParaRPr/>
          </a:p>
        </p:txBody>
      </p:sp>
      <p:sp>
        <p:nvSpPr>
          <p:cNvPr id="179" name="Google Shape;179;p43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180" name="Google Shape;180;p43" descr="Android, mobile, phone, smartphone Free Icon of Colored Hand Phon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3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3" descr="Camera, camera element, cmos, electronicparts, image sensor, part icon -  Download on Iconfind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952" y="3675106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3" descr="Fitness Tracker Icon, Isometric 3d Style Stock Vector - Illustration of  fitbit, healthcare: 794365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6796" y="1208981"/>
            <a:ext cx="2377641" cy="23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 descr="扫地机器人图标-有SVG,PNG,EPS格式-寻图标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33917" y="3863765"/>
            <a:ext cx="2460007" cy="246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Classroom_學生進入教室模式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78" name="Google Shape;378;p16"/>
          <p:cNvSpPr txBox="1">
            <a:spLocks noGrp="1"/>
          </p:cNvSpPr>
          <p:nvPr>
            <p:ph type="body" idx="1"/>
          </p:nvPr>
        </p:nvSpPr>
        <p:spPr>
          <a:xfrm>
            <a:off x="479425" y="1342252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https://classroom.microbit.org/joinactivity</a:t>
            </a:r>
            <a:endParaRPr sz="2400" b="1">
              <a:solidFill>
                <a:srgbClr val="7F7F7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👉請先輸入上方網址進到教室登入畫面(如下圖)</a:t>
            </a:r>
            <a:b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再</a:t>
            </a:r>
            <a:r>
              <a:rPr lang="en-US" sz="2400" b="1">
                <a:solidFill>
                  <a:srgbClr val="70AD47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依照今日課程的教室密碼進行輸入</a:t>
            </a: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(一張圖片，示意如下)。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379" name="Google Shape;37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670" y="2532492"/>
            <a:ext cx="7665668" cy="3877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7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Classroom_學生輸入教室密碼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385" name="Google Shape;385;p17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n-US" sz="28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👉依照圖片中的密碼：</a:t>
            </a:r>
            <a:br>
              <a:rPr lang="en-US" sz="28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(1)於</a:t>
            </a:r>
            <a:r>
              <a:rPr lang="en-US" sz="2400" b="1">
                <a:solidFill>
                  <a:srgbClr val="E743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Classroom name</a:t>
            </a:r>
            <a:r>
              <a:rPr lang="en-US" sz="2400" b="1" u="sng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下拉式選單</a:t>
            </a: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選擇</a:t>
            </a:r>
            <a:r>
              <a:rPr lang="en-US" sz="2400" b="1" u="sng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4個對應的圖案及英文單字</a:t>
            </a: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並於</a:t>
            </a:r>
            <a:r>
              <a:rPr lang="en-US" sz="2400" b="1">
                <a:solidFill>
                  <a:srgbClr val="E74383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PIN</a:t>
            </a:r>
            <a:r>
              <a:rPr lang="en-US" sz="2400" b="1" u="sng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輸入密碼</a:t>
            </a:r>
            <a:r>
              <a:rPr lang="en-US" sz="2400" b="1">
                <a:solidFill>
                  <a:srgbClr val="7F7F7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86" name="Google Shape;38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1401" y="2967531"/>
            <a:ext cx="5649065" cy="28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7"/>
          <p:cNvSpPr txBox="1"/>
          <p:nvPr/>
        </p:nvSpPr>
        <p:spPr>
          <a:xfrm>
            <a:off x="6096000" y="3264401"/>
            <a:ext cx="18976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※此為示意圖</a:t>
            </a:r>
            <a:endParaRPr sz="1800" b="1" i="0" u="none" strike="noStrike" cap="none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88" name="Google Shape;388;p17"/>
          <p:cNvPicPr preferRelativeResize="0"/>
          <p:nvPr/>
        </p:nvPicPr>
        <p:blipFill rotWithShape="1">
          <a:blip r:embed="rId4">
            <a:alphaModFix/>
          </a:blip>
          <a:srcRect l="20027" t="15865" r="20187" b="24666"/>
          <a:stretch/>
        </p:blipFill>
        <p:spPr>
          <a:xfrm>
            <a:off x="722367" y="3008067"/>
            <a:ext cx="5074931" cy="299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17"/>
          <p:cNvCxnSpPr/>
          <p:nvPr/>
        </p:nvCxnSpPr>
        <p:spPr>
          <a:xfrm flipH="1">
            <a:off x="1657350" y="1892800"/>
            <a:ext cx="2814050" cy="2349967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0" name="Google Shape;390;p17"/>
          <p:cNvCxnSpPr/>
          <p:nvPr/>
        </p:nvCxnSpPr>
        <p:spPr>
          <a:xfrm>
            <a:off x="7035600" y="1901967"/>
            <a:ext cx="1184475" cy="3098658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1" name="Google Shape;391;p17"/>
          <p:cNvCxnSpPr/>
          <p:nvPr/>
        </p:nvCxnSpPr>
        <p:spPr>
          <a:xfrm rot="10800000">
            <a:off x="8524875" y="5502775"/>
            <a:ext cx="2402192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2" name="Google Shape;392;p17"/>
          <p:cNvCxnSpPr/>
          <p:nvPr/>
        </p:nvCxnSpPr>
        <p:spPr>
          <a:xfrm rot="-5400000" flipH="1">
            <a:off x="9162317" y="3755474"/>
            <a:ext cx="35301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Classroom_學生輸入名字 (</a:t>
            </a:r>
            <a:r>
              <a:rPr lang="en-US" u="sng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microbit.org/join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98" name="Google Shape;39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1200" y="1820625"/>
            <a:ext cx="9860150" cy="43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請確認下方各個顏色的積木是否為</a:t>
            </a:r>
            <a:r>
              <a:rPr lang="en-US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英文版本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  <a:b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如果仍顯示中文版，請關閉網頁並回到網址：</a:t>
            </a:r>
            <a:r>
              <a:rPr lang="en-US" u="sng">
                <a:latin typeface="Microsoft JhengHei"/>
                <a:ea typeface="Microsoft JhengHei"/>
                <a:cs typeface="Microsoft JhengHei"/>
                <a:sym typeface="Microsoft JhengHei"/>
              </a:rPr>
              <a:t>makecode.microbit.org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修改語言後，</a:t>
            </a:r>
            <a:r>
              <a:rPr lang="en-US" u="sng">
                <a:latin typeface="Microsoft JhengHei"/>
                <a:ea typeface="Microsoft JhengHei"/>
                <a:cs typeface="Microsoft JhengHei"/>
                <a:sym typeface="Microsoft JhengHei"/>
              </a:rPr>
              <a:t>再次輸入教室網址：microbit.org/join及密碼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，重新回到教室中。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04" name="Google Shape;40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000" y="2352927"/>
            <a:ext cx="11090000" cy="43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19"/>
          <p:cNvSpPr/>
          <p:nvPr/>
        </p:nvSpPr>
        <p:spPr>
          <a:xfrm rot="1141099">
            <a:off x="4790696" y="2203007"/>
            <a:ext cx="409979" cy="119741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Classroom_成功進入教室模式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d4eb200a3_1_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#1【on start】 v.s. 【forever】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13" name="Google Shape;413;gfd4eb200a3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2900" y="1864550"/>
            <a:ext cx="6248477" cy="39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fd4eb200a3_1_0"/>
          <p:cNvSpPr txBox="1"/>
          <p:nvPr/>
        </p:nvSpPr>
        <p:spPr>
          <a:xfrm>
            <a:off x="1712900" y="1267000"/>
            <a:ext cx="5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如何寫出 "一直閃爍愛心" 來表達對你愛愛愛不完?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15" name="Google Shape;415;gfd4eb200a3_1_0"/>
          <p:cNvSpPr txBox="1"/>
          <p:nvPr/>
        </p:nvSpPr>
        <p:spPr>
          <a:xfrm>
            <a:off x="7204435" y="622169"/>
            <a:ext cx="2476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microbit-start_forever__1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7721ea510_0_1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Makecode_刪除及復原小技巧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22" name="Google Shape;422;gf7721ea510_0_18"/>
          <p:cNvSpPr txBox="1"/>
          <p:nvPr/>
        </p:nvSpPr>
        <p:spPr>
          <a:xfrm>
            <a:off x="4584663" y="2041638"/>
            <a:ext cx="6209100" cy="2124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刪除：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※(如左圖)將積木拖曳到menu，出現垃圾桶後放開積木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※或是點選積木，按下鍵盤的［Delete］鍵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復原：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※(如右圖)點選左方箭頭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※或是按下鍵盤的［Ctrl］+［Z］鍵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23" name="Google Shape;423;gf7721ea510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200" y="1131150"/>
            <a:ext cx="2903175" cy="51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f7721ea510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49680" y="3429000"/>
            <a:ext cx="11525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f7721ea510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254845">
            <a:off x="1764975" y="4302039"/>
            <a:ext cx="2811624" cy="2785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7721ea510_0_2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Makecode_右鍵操作技巧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2" name="Google Shape;432;gf7721ea510_0_24"/>
          <p:cNvSpPr txBox="1"/>
          <p:nvPr/>
        </p:nvSpPr>
        <p:spPr>
          <a:xfrm>
            <a:off x="6102200" y="2061900"/>
            <a:ext cx="4942200" cy="156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Duplicate：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複製積木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Add Comment：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添加註解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Collapse Block：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摺疊積木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Delete Blocks：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刪除積木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Help：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連結到官網，向您解釋積木的用途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33" name="Google Shape;433;gf7721ea510_0_24"/>
          <p:cNvSpPr txBox="1"/>
          <p:nvPr/>
        </p:nvSpPr>
        <p:spPr>
          <a:xfrm>
            <a:off x="401225" y="1375175"/>
            <a:ext cx="5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※將滑鼠游標放在積木上，點按右鍵叫出功能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34" name="Google Shape;434;gf7721ea510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625" y="2062150"/>
            <a:ext cx="324802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f7721ea510_0_24"/>
          <p:cNvPicPr preferRelativeResize="0"/>
          <p:nvPr/>
        </p:nvPicPr>
        <p:blipFill rotWithShape="1">
          <a:blip r:embed="rId4">
            <a:alphaModFix/>
          </a:blip>
          <a:srcRect l="25702" t="13224" r="23412" b="22918"/>
          <a:stretch/>
        </p:blipFill>
        <p:spPr>
          <a:xfrm>
            <a:off x="3932650" y="2845475"/>
            <a:ext cx="2037800" cy="2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配對你的 micro:bit</a:t>
            </a:r>
            <a:endParaRPr/>
          </a:p>
        </p:txBody>
      </p:sp>
      <p:sp>
        <p:nvSpPr>
          <p:cNvPr id="441" name="Google Shape;441;p5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42" name="Google Shape;44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9231" y="1246699"/>
            <a:ext cx="5873579" cy="509223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5"/>
          <p:cNvSpPr txBox="1"/>
          <p:nvPr/>
        </p:nvSpPr>
        <p:spPr>
          <a:xfrm>
            <a:off x="537091" y="4881990"/>
            <a:ext cx="3819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※點選</a:t>
            </a:r>
            <a:r>
              <a:rPr lang="en-US" sz="2400" b="1" i="0" u="none" strike="noStrike" cap="none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Connect device</a:t>
            </a:r>
            <a:endParaRPr sz="2400" b="1" i="0" u="none" strike="noStrike" cap="none">
              <a:solidFill>
                <a:srgbClr val="233A44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4085969" y="4964993"/>
            <a:ext cx="2067697" cy="3620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配對你的 micro:bit</a:t>
            </a:r>
            <a:endParaRPr/>
          </a:p>
        </p:txBody>
      </p:sp>
      <p:sp>
        <p:nvSpPr>
          <p:cNvPr id="450" name="Google Shape;450;p56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51" name="Google Shape;45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171111"/>
            <a:ext cx="4962077" cy="25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25" y="3952649"/>
            <a:ext cx="4957626" cy="25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4504" y="1176527"/>
            <a:ext cx="530542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6"/>
          <p:cNvSpPr/>
          <p:nvPr/>
        </p:nvSpPr>
        <p:spPr>
          <a:xfrm>
            <a:off x="4621429" y="3204519"/>
            <a:ext cx="799069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9234616" y="5741770"/>
            <a:ext cx="1005081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6"/>
          <p:cNvSpPr/>
          <p:nvPr/>
        </p:nvSpPr>
        <p:spPr>
          <a:xfrm>
            <a:off x="4625545" y="6009505"/>
            <a:ext cx="799069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f7721ea510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575" y="975350"/>
            <a:ext cx="79676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f7721ea510_0_12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下載程式</a:t>
            </a:r>
            <a:r>
              <a:rPr lang="en-US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hex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檔案</a:t>
            </a:r>
            <a:endParaRPr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64" name="Google Shape;464;gf7721ea510_0_12"/>
          <p:cNvSpPr txBox="1"/>
          <p:nvPr/>
        </p:nvSpPr>
        <p:spPr>
          <a:xfrm>
            <a:off x="139975" y="4626886"/>
            <a:ext cx="3819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※點選左下角的</a:t>
            </a:r>
            <a:r>
              <a:rPr lang="en-US" sz="2400" b="1" i="0" u="none" strike="noStrike" cap="none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Download</a:t>
            </a:r>
            <a:endParaRPr sz="2400" b="1" i="0" u="none" strike="noStrike" cap="none">
              <a:solidFill>
                <a:srgbClr val="233A44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即可下載程式_hex.檔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智力 (A)</a:t>
            </a:r>
            <a:endParaRPr/>
          </a:p>
        </p:txBody>
      </p:sp>
      <p:sp>
        <p:nvSpPr>
          <p:cNvPr id="193" name="Google Shape;193;p44"/>
          <p:cNvSpPr txBox="1"/>
          <p:nvPr/>
        </p:nvSpPr>
        <p:spPr>
          <a:xfrm>
            <a:off x="8891290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敏捷 (R)</a:t>
            </a:r>
            <a:endParaRPr/>
          </a:p>
        </p:txBody>
      </p:sp>
      <p:sp>
        <p:nvSpPr>
          <p:cNvPr id="194" name="Google Shape;194;p44"/>
          <p:cNvSpPr txBox="1"/>
          <p:nvPr/>
        </p:nvSpPr>
        <p:spPr>
          <a:xfrm>
            <a:off x="1597694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效率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f7721ea510_0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6025" y="1411000"/>
            <a:ext cx="5772725" cy="324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f7721ea510_0_3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</a:t>
            </a:r>
            <a:r>
              <a:rPr lang="en-US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下載並保留.hex檔案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，將</a:t>
            </a:r>
            <a:r>
              <a:rPr lang="en-US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下載檔案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拖曳到micro:bit儲存槽並放開，讓程式100%燒錄到主板上。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2" name="Google Shape;472;gf7721ea510_0_30"/>
          <p:cNvSpPr txBox="1"/>
          <p:nvPr/>
        </p:nvSpPr>
        <p:spPr>
          <a:xfrm>
            <a:off x="535000" y="4522125"/>
            <a:ext cx="6873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使用USB傳輸線，一端連接</a:t>
            </a:r>
            <a:r>
              <a:rPr lang="en-US" sz="24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microUSB插口</a:t>
            </a:r>
            <a:r>
              <a:rPr lang="en-US" sz="2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(連接孔較短邊)，另一端將micro:bit連接到電腦</a:t>
            </a:r>
            <a:r>
              <a:rPr lang="en-US" sz="2400" b="1" i="0" u="none" strike="noStrike" cap="none">
                <a:solidFill>
                  <a:srgbClr val="00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USB孔</a:t>
            </a:r>
            <a:r>
              <a:rPr lang="en-US" sz="2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(連接孔較長邊)上。</a:t>
            </a:r>
            <a:endParaRPr sz="2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73" name="Google Shape;473;gf7721ea510_0_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2175" y="1616728"/>
            <a:ext cx="3757175" cy="3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d4eb200a3_1_2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</a:t>
            </a:r>
            <a:r>
              <a:rPr lang="en-US" b="1">
                <a:solidFill>
                  <a:srgbClr val="3C7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【Basic 】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基本常用項目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0" name="Google Shape;480;gfd4eb200a3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251" y="1648341"/>
            <a:ext cx="1959482" cy="14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fd4eb200a3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12" y="3705433"/>
            <a:ext cx="2012350" cy="159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fd4eb200a3_1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7302" y="3694211"/>
            <a:ext cx="2012350" cy="16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fd4eb200a3_1_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9109" y="1672565"/>
            <a:ext cx="2457229" cy="138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fd4eb200a3_1_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5561" y="1407065"/>
            <a:ext cx="2012352" cy="15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fd4eb200a3_1_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9536" y="3737761"/>
            <a:ext cx="2111231" cy="15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fd4eb200a3_1_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7147" y="1399672"/>
            <a:ext cx="2012380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fd4eb200a3_1_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1626" y="3182156"/>
            <a:ext cx="1586981" cy="24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fd4eb200a3_1_21"/>
          <p:cNvSpPr txBox="1"/>
          <p:nvPr/>
        </p:nvSpPr>
        <p:spPr>
          <a:xfrm>
            <a:off x="2850867" y="3203626"/>
            <a:ext cx="51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※包含字母、數字和標點符號。</a:t>
            </a:r>
            <a:endParaRPr sz="1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89" name="Google Shape;489;gfd4eb200a3_1_21"/>
          <p:cNvCxnSpPr/>
          <p:nvPr/>
        </p:nvCxnSpPr>
        <p:spPr>
          <a:xfrm>
            <a:off x="3993131" y="2592387"/>
            <a:ext cx="12900" cy="624600"/>
          </a:xfrm>
          <a:prstGeom prst="straightConnector1">
            <a:avLst/>
          </a:prstGeom>
          <a:noFill/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d4eb200a3_1_2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</a:t>
            </a:r>
            <a:r>
              <a:rPr lang="en-US" b="1">
                <a:solidFill>
                  <a:srgbClr val="3C78D8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【Basic 】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基本常用項目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80" name="Google Shape;480;gfd4eb200a3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251" y="1648341"/>
            <a:ext cx="1959482" cy="14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fd4eb200a3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12" y="3705433"/>
            <a:ext cx="2012350" cy="159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fd4eb200a3_1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7302" y="3694211"/>
            <a:ext cx="2012350" cy="16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fd4eb200a3_1_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9109" y="1672565"/>
            <a:ext cx="2457229" cy="138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fd4eb200a3_1_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5561" y="1407065"/>
            <a:ext cx="2012352" cy="15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fd4eb200a3_1_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9536" y="3737761"/>
            <a:ext cx="2111231" cy="15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gfd4eb200a3_1_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7147" y="1399672"/>
            <a:ext cx="2012380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fd4eb200a3_1_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1626" y="3182156"/>
            <a:ext cx="1586981" cy="24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fd4eb200a3_1_21"/>
          <p:cNvSpPr txBox="1"/>
          <p:nvPr/>
        </p:nvSpPr>
        <p:spPr>
          <a:xfrm>
            <a:off x="2850867" y="3203626"/>
            <a:ext cx="51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※包含字母、數字和標點符號。</a:t>
            </a:r>
            <a:endParaRPr sz="1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89" name="Google Shape;489;gfd4eb200a3_1_21"/>
          <p:cNvCxnSpPr/>
          <p:nvPr/>
        </p:nvCxnSpPr>
        <p:spPr>
          <a:xfrm>
            <a:off x="3993131" y="2592387"/>
            <a:ext cx="12900" cy="624600"/>
          </a:xfrm>
          <a:prstGeom prst="straightConnector1">
            <a:avLst/>
          </a:prstGeom>
          <a:noFill/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34228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d4eb200a3_2_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Makecode_右鍵操作技巧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6" name="Google Shape;496;gfd4eb200a3_2_0"/>
          <p:cNvSpPr txBox="1"/>
          <p:nvPr/>
        </p:nvSpPr>
        <p:spPr>
          <a:xfrm>
            <a:off x="5425514" y="3128137"/>
            <a:ext cx="5935800" cy="1569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Duplicate：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複製積木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Add Comment：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添加註解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Collapse Block：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摺疊積木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Delete Blocks：</a:t>
            </a:r>
            <a:r>
              <a:rPr lang="en-US" sz="18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刪除積木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Help：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連結到官網，向您解釋積木的用途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97" name="Google Shape;497;gfd4eb200a3_2_0"/>
          <p:cNvSpPr txBox="1"/>
          <p:nvPr/>
        </p:nvSpPr>
        <p:spPr>
          <a:xfrm>
            <a:off x="401225" y="1665822"/>
            <a:ext cx="6833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※將滑鼠游標放在積木上，點按右鍵叫出功能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98" name="Google Shape;498;gfd4eb200a3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295" y="2559962"/>
            <a:ext cx="4229039" cy="355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d4eb200a3_2_1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#2 Makecode </a:t>
            </a:r>
            <a:r>
              <a:rPr 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A鍵, B鍵在哪裡?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5" name="Google Shape;505;gfd4eb200a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1977" y="2772084"/>
            <a:ext cx="3479482" cy="26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fd4eb200a3_2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933" y="1750065"/>
            <a:ext cx="5443830" cy="436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fd4eb200a3_2_10"/>
          <p:cNvSpPr txBox="1"/>
          <p:nvPr/>
        </p:nvSpPr>
        <p:spPr>
          <a:xfrm>
            <a:off x="8417891" y="721453"/>
            <a:ext cx="2328406" cy="31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microbit-press_A_B_AB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#3 Makecode 動起來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172" y="476250"/>
            <a:ext cx="1570414" cy="620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029" y="535814"/>
            <a:ext cx="2191586" cy="5913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45794" y="2229593"/>
            <a:ext cx="2042239" cy="139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and red rectangular object with red lights&#10;&#10;Description automatically generated">
            <a:extLst>
              <a:ext uri="{FF2B5EF4-FFF2-40B4-BE49-F238E27FC236}">
                <a16:creationId xmlns:a16="http://schemas.microsoft.com/office/drawing/2014/main" id="{000A0426-1A46-6776-FCEA-25D8CF9C39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27" y="1651000"/>
            <a:ext cx="43942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7721ea510_0_6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#4 Makecode 計步器大挑戰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24" name="Google Shape;524;gf7721ea51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112" y="2424399"/>
            <a:ext cx="3285802" cy="26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f7721ea510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28" y="1131150"/>
            <a:ext cx="3291696" cy="506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black square with red lights&#10;&#10;Description automatically generated">
            <a:extLst>
              <a:ext uri="{FF2B5EF4-FFF2-40B4-BE49-F238E27FC236}">
                <a16:creationId xmlns:a16="http://schemas.microsoft.com/office/drawing/2014/main" id="{2B887F8B-8101-265B-2188-597710CD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100" y="2099188"/>
            <a:ext cx="37338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8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#5 Makecode 聲浪太強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4768" y="1129134"/>
            <a:ext cx="9816465" cy="513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7721ea510_0_36"/>
          <p:cNvSpPr txBox="1">
            <a:spLocks noGrp="1"/>
          </p:cNvSpPr>
          <p:nvPr>
            <p:ph type="title"/>
          </p:nvPr>
        </p:nvSpPr>
        <p:spPr>
          <a:xfrm>
            <a:off x="200575" y="476250"/>
            <a:ext cx="119313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#6 Makecode_科技猜拳機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41" name="Google Shape;541;gf7721ea510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575" y="1660500"/>
            <a:ext cx="4120959" cy="4656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f7721ea510_0_36"/>
          <p:cNvPicPr preferRelativeResize="0"/>
          <p:nvPr/>
        </p:nvPicPr>
        <p:blipFill rotWithShape="1">
          <a:blip r:embed="rId4">
            <a:alphaModFix/>
          </a:blip>
          <a:srcRect l="12878" r="14647"/>
          <a:stretch/>
        </p:blipFill>
        <p:spPr>
          <a:xfrm rot="10800000">
            <a:off x="9238251" y="3676225"/>
            <a:ext cx="2877549" cy="26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video game controller with a video play button&#10;&#10;Description automatically generated">
            <a:extLst>
              <a:ext uri="{FF2B5EF4-FFF2-40B4-BE49-F238E27FC236}">
                <a16:creationId xmlns:a16="http://schemas.microsoft.com/office/drawing/2014/main" id="{BAA64089-CC80-04B5-F218-352D3DFB4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3630" y="2423216"/>
            <a:ext cx="3175000" cy="28067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7721ea510_0_42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認識音樂的規則－音名唱名</a:t>
            </a:r>
            <a:endParaRPr/>
          </a:p>
        </p:txBody>
      </p:sp>
      <p:pic>
        <p:nvPicPr>
          <p:cNvPr id="550" name="Google Shape;550;gf7721ea510_0_42" descr="初学钢琴，小心别混淆了唱名、音级与音名！_音阶"/>
          <p:cNvPicPr preferRelativeResize="0"/>
          <p:nvPr/>
        </p:nvPicPr>
        <p:blipFill rotWithShape="1">
          <a:blip r:embed="rId3">
            <a:alphaModFix/>
          </a:blip>
          <a:srcRect l="10976" b="-6428"/>
          <a:stretch/>
        </p:blipFill>
        <p:spPr>
          <a:xfrm>
            <a:off x="2130490" y="1131151"/>
            <a:ext cx="6388500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f7721ea510_0_42"/>
          <p:cNvSpPr txBox="1"/>
          <p:nvPr/>
        </p:nvSpPr>
        <p:spPr>
          <a:xfrm>
            <a:off x="1445076" y="2196094"/>
            <a:ext cx="903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音名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唱名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簡譜</a:t>
            </a:r>
            <a:endParaRPr sz="14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52" name="Google Shape;552;gf7721ea510_0_42" descr="謬思樂想MUSILISHART ~: 音名、唱名與簡譜(樂理初中階)"/>
          <p:cNvPicPr preferRelativeResize="0"/>
          <p:nvPr/>
        </p:nvPicPr>
        <p:blipFill rotWithShape="1">
          <a:blip r:embed="rId4">
            <a:alphaModFix/>
          </a:blip>
          <a:srcRect b="13434"/>
          <a:stretch/>
        </p:blipFill>
        <p:spPr>
          <a:xfrm>
            <a:off x="2230307" y="3663038"/>
            <a:ext cx="6264323" cy="253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f7721ea510_0_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90899" y="1131151"/>
            <a:ext cx="2888666" cy="23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Cortex-A</a:t>
            </a:r>
            <a:endParaRPr/>
          </a:p>
        </p:txBody>
      </p:sp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 l="2" t="272" r="67619" b="-271"/>
          <a:stretch/>
        </p:blipFill>
        <p:spPr>
          <a:xfrm>
            <a:off x="479426" y="1032715"/>
            <a:ext cx="2865136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 descr="Android, mobile, phone, smartphone Free Icon of Colored Hand Phone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50" y="2434736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1931" y="1997483"/>
            <a:ext cx="3079750" cy="286303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 txBox="1"/>
          <p:nvPr/>
        </p:nvSpPr>
        <p:spPr>
          <a:xfrm>
            <a:off x="4044342" y="1128113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我最聰明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gf7721ea510_1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411435"/>
            <a:ext cx="7871506" cy="37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f7721ea510_1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7475" y="418324"/>
            <a:ext cx="2777100" cy="9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0" name="Google Shape;560;gf7721ea510_1_393"/>
          <p:cNvCxnSpPr/>
          <p:nvPr/>
        </p:nvCxnSpPr>
        <p:spPr>
          <a:xfrm rot="10800000" flipH="1">
            <a:off x="4894582" y="1961157"/>
            <a:ext cx="594600" cy="36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1" name="Google Shape;561;gf7721ea510_1_393"/>
          <p:cNvSpPr txBox="1"/>
          <p:nvPr/>
        </p:nvSpPr>
        <p:spPr>
          <a:xfrm>
            <a:off x="5370971" y="1359726"/>
            <a:ext cx="385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※數值代表聲音的</a:t>
            </a:r>
            <a:r>
              <a:rPr lang="en-US" sz="1900" b="1" i="0" u="sng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頻率</a:t>
            </a:r>
            <a:endParaRPr sz="19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62" name="Google Shape;562;gf7721ea510_1_393"/>
          <p:cNvCxnSpPr/>
          <p:nvPr/>
        </p:nvCxnSpPr>
        <p:spPr>
          <a:xfrm>
            <a:off x="5437258" y="4996927"/>
            <a:ext cx="1095300" cy="5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3" name="Google Shape;563;gf7721ea510_1_393"/>
          <p:cNvSpPr txBox="1"/>
          <p:nvPr/>
        </p:nvSpPr>
        <p:spPr>
          <a:xfrm>
            <a:off x="6448856" y="5431744"/>
            <a:ext cx="385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※聲音的</a:t>
            </a:r>
            <a:r>
              <a:rPr lang="en-US" sz="1900" b="1" i="0" u="sng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音名</a:t>
            </a:r>
            <a:endParaRPr sz="19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4" name="Google Shape;564;gf7721ea510_1_393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 創作你的音樂</a:t>
            </a:r>
            <a:endParaRPr sz="3000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gf7721ea510_1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10" y="2506674"/>
            <a:ext cx="7613969" cy="366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f7721ea510_1_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3600" y="426492"/>
            <a:ext cx="3128500" cy="106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f7721ea510_1_405"/>
          <p:cNvSpPr txBox="1"/>
          <p:nvPr/>
        </p:nvSpPr>
        <p:spPr>
          <a:xfrm>
            <a:off x="2478275" y="5054156"/>
            <a:ext cx="731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低音(Low)    　</a:t>
            </a: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 i="0" u="none" strike="noStrike" cap="none">
                <a:solidFill>
                  <a:srgbClr val="38761D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中音(Middle) </a:t>
            </a:r>
            <a:r>
              <a:rPr lang="en-US" sz="1900" b="1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</a:t>
            </a:r>
            <a:r>
              <a:rPr lang="en-US" sz="1900" b="1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 i="0" u="none" strike="noStrike" cap="none">
                <a:solidFill>
                  <a:srgbClr val="CC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高音(High)</a:t>
            </a:r>
            <a:endParaRPr sz="1900" b="0" i="0" u="none" strike="noStrike" cap="non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f7721ea510_1_405"/>
          <p:cNvSpPr txBox="1"/>
          <p:nvPr/>
        </p:nvSpPr>
        <p:spPr>
          <a:xfrm>
            <a:off x="587824" y="1696700"/>
            <a:ext cx="1072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※低音(Low)、</a:t>
            </a:r>
            <a:r>
              <a:rPr lang="en-US" sz="2300" b="1" i="0" u="none" strike="noStrike" cap="none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中音(Middle)</a:t>
            </a: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23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高音(High)</a:t>
            </a: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各有一組CDEFGAB可使用。</a:t>
            </a:r>
            <a:endParaRPr sz="23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3" name="Google Shape;573;gf7721ea510_1_40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 自由創作你的音樂</a:t>
            </a:r>
            <a:endParaRPr sz="3000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33" y="3940210"/>
            <a:ext cx="2188766" cy="21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4933" y="4783067"/>
            <a:ext cx="2117453" cy="7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9"/>
          <p:cNvSpPr txBox="1"/>
          <p:nvPr/>
        </p:nvSpPr>
        <p:spPr>
          <a:xfrm>
            <a:off x="2853133" y="4825767"/>
            <a:ext cx="19431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※休息</a:t>
            </a:r>
            <a:r>
              <a:rPr lang="en-US" sz="25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endParaRPr sz="25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1" name="Google Shape;581;p59"/>
          <p:cNvSpPr txBox="1"/>
          <p:nvPr/>
        </p:nvSpPr>
        <p:spPr>
          <a:xfrm>
            <a:off x="543724" y="1706325"/>
            <a:ext cx="6248700" cy="147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CDEC </a:t>
            </a:r>
            <a:r>
              <a:rPr lang="en-US" sz="4000" b="0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CDEC </a:t>
            </a:r>
            <a:r>
              <a:rPr lang="en-US" sz="4000" b="0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EFG </a:t>
            </a:r>
            <a:r>
              <a:rPr lang="en-US" sz="4000" b="0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一拍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EFG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57075" y="209925"/>
            <a:ext cx="2885150" cy="64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9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#7 Makecode 猜猜什麼旋律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0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#8 平衡大考驗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89" name="Google Shape;58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85" y="1007588"/>
            <a:ext cx="34290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5300" y="1007588"/>
            <a:ext cx="3581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2186" y="95250"/>
            <a:ext cx="3571875" cy="66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1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進階課程</a:t>
            </a:r>
            <a:endParaRPr/>
          </a:p>
        </p:txBody>
      </p:sp>
      <p:pic>
        <p:nvPicPr>
          <p:cNvPr id="597" name="Google Shape;597;p61" descr="A picture containing text, indoor, differ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335" y="1467097"/>
            <a:ext cx="6523511" cy="34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8927" y="1239180"/>
            <a:ext cx="3855389" cy="514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Neopixel</a:t>
            </a:r>
            <a:endParaRPr/>
          </a:p>
        </p:txBody>
      </p:sp>
      <p:pic>
        <p:nvPicPr>
          <p:cNvPr id="604" name="Google Shape;604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257" y="2638634"/>
            <a:ext cx="7181145" cy="29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367" y="2638633"/>
            <a:ext cx="4033199" cy="29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62"/>
          <p:cNvSpPr/>
          <p:nvPr/>
        </p:nvSpPr>
        <p:spPr>
          <a:xfrm>
            <a:off x="3206167" y="5310633"/>
            <a:ext cx="1089200" cy="30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906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4032" y="343099"/>
            <a:ext cx="1989229" cy="2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3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Neopixel</a:t>
            </a:r>
            <a:endParaRPr/>
          </a:p>
        </p:txBody>
      </p:sp>
      <p:pic>
        <p:nvPicPr>
          <p:cNvPr id="613" name="Google Shape;613;p63"/>
          <p:cNvPicPr preferRelativeResize="0"/>
          <p:nvPr/>
        </p:nvPicPr>
        <p:blipFill rotWithShape="1">
          <a:blip r:embed="rId3">
            <a:alphaModFix/>
          </a:blip>
          <a:srcRect b="65858"/>
          <a:stretch/>
        </p:blipFill>
        <p:spPr>
          <a:xfrm>
            <a:off x="768967" y="1023701"/>
            <a:ext cx="7455103" cy="15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3"/>
          <p:cNvPicPr preferRelativeResize="0"/>
          <p:nvPr/>
        </p:nvPicPr>
        <p:blipFill rotWithShape="1">
          <a:blip r:embed="rId4">
            <a:alphaModFix/>
          </a:blip>
          <a:srcRect t="25239"/>
          <a:stretch/>
        </p:blipFill>
        <p:spPr>
          <a:xfrm>
            <a:off x="768967" y="2508118"/>
            <a:ext cx="6713099" cy="392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4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Neopixel</a:t>
            </a:r>
            <a:endParaRPr/>
          </a:p>
        </p:txBody>
      </p:sp>
      <p:pic>
        <p:nvPicPr>
          <p:cNvPr id="620" name="Google Shape;62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99" y="1630598"/>
            <a:ext cx="7647002" cy="310287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4"/>
          <p:cNvSpPr txBox="1"/>
          <p:nvPr/>
        </p:nvSpPr>
        <p:spPr>
          <a:xfrm>
            <a:off x="8339301" y="1671889"/>
            <a:ext cx="31683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※當按下A+B鍵因變數</a:t>
            </a:r>
            <a:r>
              <a:rPr lang="en-US" sz="1500" b="1" i="0" u="none" strike="noStrike" cap="none">
                <a:solidFill>
                  <a:schemeClr val="dk1"/>
                </a:solidFill>
                <a:highlight>
                  <a:srgbClr val="A61C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strip</a:t>
            </a: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已被定義為黑色(=關閉燈泡)，因此再去按A鍵或B鍵是無法亮燈的。</a:t>
            </a:r>
            <a:endParaRPr sz="15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可以透過micro:bit背面的</a:t>
            </a:r>
            <a:r>
              <a:rPr lang="en-US" sz="1500" b="1" i="0" u="none" strike="noStrike" cap="none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reset鍵</a:t>
            </a: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重新啟動程式，再次體驗。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4"/>
          <p:cNvSpPr txBox="1"/>
          <p:nvPr/>
        </p:nvSpPr>
        <p:spPr>
          <a:xfrm>
            <a:off x="595376" y="5231006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設計讓每個燈泡都依照彩虹的顏色順序顯示不同的顏色，當按下A鍵，燈泡會依照順序輪流變換顏色100次；按下B鍵則反方向變換顏色100次；按下A+B的按鍵則所有燈泡都熄滅(顯示</a:t>
            </a:r>
            <a:r>
              <a:rPr lang="en-US" sz="1500" b="1" i="0" u="none" strike="noStrike" cap="none">
                <a:solidFill>
                  <a:srgbClr val="111111"/>
                </a:solidFill>
                <a:highlight>
                  <a:srgbClr val="FFD966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黑色=關閉燈泡</a:t>
            </a:r>
            <a:r>
              <a:rPr lang="en-US" sz="1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)。</a:t>
            </a:r>
            <a:endParaRPr sz="15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“寫”程式?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28" name="Google Shape;628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1318" y="84841"/>
            <a:ext cx="88561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程式範例</a:t>
            </a:r>
            <a:endParaRPr/>
          </a:p>
        </p:txBody>
      </p:sp>
      <p:sp>
        <p:nvSpPr>
          <p:cNvPr id="634" name="Google Shape;634;p66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graphicFrame>
        <p:nvGraphicFramePr>
          <p:cNvPr id="635" name="Google Shape;635;p66"/>
          <p:cNvGraphicFramePr/>
          <p:nvPr/>
        </p:nvGraphicFramePr>
        <p:xfrm>
          <a:off x="1137478" y="1753335"/>
          <a:ext cx="9944650" cy="4226670"/>
        </p:xfrm>
        <a:graphic>
          <a:graphicData uri="http://schemas.openxmlformats.org/drawingml/2006/table">
            <a:tbl>
              <a:tblPr firstRow="1" bandRow="1">
                <a:noFill/>
                <a:tableStyleId>{51D294F4-75BC-4FB1-8CED-862735D7F239}</a:tableStyleId>
              </a:tblPr>
              <a:tblGrid>
                <a:gridCol w="39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hex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功能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1__microbit-start_forever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開始 循環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2__microbit-press_A_B_AB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按鈕控制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3__microbit-move_move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LED 動畫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4__microbit-step_counter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計步器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5__microbit-voice_volume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聲音測量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6__microbit-mora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剪刀石頭布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7__microbit-melody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給愛麗絲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8__microbit-acceleration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平衡器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microbit-collaborative_learning_v11_TreasureChest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尋寶-寶藏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microbit-collaborative_learning_ver11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尋寶器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45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智力 (A)</a:t>
            </a:r>
            <a:endParaRPr/>
          </a:p>
        </p:txBody>
      </p:sp>
      <p:sp>
        <p:nvSpPr>
          <p:cNvPr id="211" name="Google Shape;211;p45"/>
          <p:cNvSpPr txBox="1"/>
          <p:nvPr/>
        </p:nvSpPr>
        <p:spPr>
          <a:xfrm>
            <a:off x="8891290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敏捷 (R)</a:t>
            </a:r>
            <a:endParaRPr/>
          </a:p>
        </p:txBody>
      </p:sp>
      <p:sp>
        <p:nvSpPr>
          <p:cNvPr id="212" name="Google Shape;212;p45"/>
          <p:cNvSpPr txBox="1"/>
          <p:nvPr/>
        </p:nvSpPr>
        <p:spPr>
          <a:xfrm>
            <a:off x="1597694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效率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Cortex-A</a:t>
            </a:r>
            <a:endParaRPr/>
          </a:p>
        </p:txBody>
      </p:sp>
      <p:cxnSp>
        <p:nvCxnSpPr>
          <p:cNvPr id="214" name="Google Shape;214;p45"/>
          <p:cNvCxnSpPr/>
          <p:nvPr/>
        </p:nvCxnSpPr>
        <p:spPr>
          <a:xfrm flipH="1">
            <a:off x="4530510" y="782425"/>
            <a:ext cx="1565490" cy="372358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45"/>
          <p:cNvCxnSpPr/>
          <p:nvPr/>
        </p:nvCxnSpPr>
        <p:spPr>
          <a:xfrm>
            <a:off x="6096000" y="782425"/>
            <a:ext cx="1502004" cy="372358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45"/>
          <p:cNvCxnSpPr/>
          <p:nvPr/>
        </p:nvCxnSpPr>
        <p:spPr>
          <a:xfrm>
            <a:off x="4530510" y="4506012"/>
            <a:ext cx="3067494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說說你想拿來設計什麼有趣的程式 ~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8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Blocks to code</a:t>
            </a:r>
            <a:endParaRPr/>
          </a:p>
        </p:txBody>
      </p:sp>
      <p:sp>
        <p:nvSpPr>
          <p:cNvPr id="647" name="Google Shape;647;p68"/>
          <p:cNvSpPr txBox="1">
            <a:spLocks noGrp="1"/>
          </p:cNvSpPr>
          <p:nvPr>
            <p:ph type="body" idx="1"/>
          </p:nvPr>
        </p:nvSpPr>
        <p:spPr>
          <a:xfrm>
            <a:off x="6302828" y="2681433"/>
            <a:ext cx="537006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7020"/>
              </a:buClr>
              <a:buSzPts val="2800"/>
              <a:buFont typeface="Courier New"/>
              <a:buNone/>
            </a:pPr>
            <a:r>
              <a:rPr lang="en-US" sz="2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2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scroll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"Hello!"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648" name="Google Shape;64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12" y="1960903"/>
            <a:ext cx="4015798" cy="2432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8"/>
          <p:cNvSpPr txBox="1"/>
          <p:nvPr/>
        </p:nvSpPr>
        <p:spPr>
          <a:xfrm>
            <a:off x="5108207" y="2758378"/>
            <a:ext cx="621323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6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Indentation for formatting</a:t>
            </a:r>
            <a:endParaRPr/>
          </a:p>
        </p:txBody>
      </p:sp>
      <p:sp>
        <p:nvSpPr>
          <p:cNvPr id="656" name="Google Shape;656;p69"/>
          <p:cNvSpPr txBox="1">
            <a:spLocks noGrp="1"/>
          </p:cNvSpPr>
          <p:nvPr>
            <p:ph type="body" idx="1"/>
          </p:nvPr>
        </p:nvSpPr>
        <p:spPr>
          <a:xfrm>
            <a:off x="3917496" y="1275413"/>
            <a:ext cx="3542846" cy="279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</a:t>
            </a:r>
            <a:r>
              <a:rPr lang="en-US" sz="1800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800" b="0" i="0" u="none" strike="noStrike" cap="none">
              <a:solidFill>
                <a:srgbClr val="4070A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"09090:"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"09090:"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"99999:"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"09990"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657" name="Google Shape;657;p69"/>
          <p:cNvSpPr txBox="1"/>
          <p:nvPr/>
        </p:nvSpPr>
        <p:spPr>
          <a:xfrm>
            <a:off x="1988456" y="5239536"/>
            <a:ext cx="89548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"09090:""09090:"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"99999:"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"09990"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</p:txBody>
      </p:sp>
      <p:sp>
        <p:nvSpPr>
          <p:cNvPr id="658" name="Google Shape;658;p69"/>
          <p:cNvSpPr txBox="1"/>
          <p:nvPr/>
        </p:nvSpPr>
        <p:spPr>
          <a:xfrm>
            <a:off x="5067596" y="4115841"/>
            <a:ext cx="1130004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0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Indentation </a:t>
            </a:r>
            <a:endParaRPr/>
          </a:p>
        </p:txBody>
      </p:sp>
      <p:sp>
        <p:nvSpPr>
          <p:cNvPr id="665" name="Google Shape;665;p70"/>
          <p:cNvSpPr txBox="1">
            <a:spLocks noGrp="1"/>
          </p:cNvSpPr>
          <p:nvPr>
            <p:ph type="body" idx="1"/>
          </p:nvPr>
        </p:nvSpPr>
        <p:spPr>
          <a:xfrm>
            <a:off x="505619" y="2030157"/>
            <a:ext cx="5568832" cy="279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button_a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HAPPY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	elif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button_b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SAD</a:t>
            </a: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666" name="Google Shape;6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480" y="439965"/>
            <a:ext cx="4854806" cy="54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0"/>
          <p:cNvSpPr txBox="1"/>
          <p:nvPr/>
        </p:nvSpPr>
        <p:spPr>
          <a:xfrm>
            <a:off x="6096000" y="2971952"/>
            <a:ext cx="621323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6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Case sensitivity and special characters</a:t>
            </a:r>
            <a:endParaRPr/>
          </a:p>
        </p:txBody>
      </p:sp>
      <p:sp>
        <p:nvSpPr>
          <p:cNvPr id="673" name="Google Shape;673;p71"/>
          <p:cNvSpPr txBox="1">
            <a:spLocks noGrp="1"/>
          </p:cNvSpPr>
          <p:nvPr>
            <p:ph type="body" idx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Microbit, microbit and microBit are all different things!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If you get a ‘NameError’ then you have mistyped something.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‘,” and : are all special characters, ensure you haven’t added them by mistake or have missed them where they are needed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Be careful with full stops (.) as these will confuse Python if you use them inappropriately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2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下次見~~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9" name="Google Shape;679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441" y="476250"/>
            <a:ext cx="4272413" cy="371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2" descr="【FTR001】Bit Bot自走車 (不含主板)"/>
          <p:cNvPicPr preferRelativeResize="0"/>
          <p:nvPr/>
        </p:nvPicPr>
        <p:blipFill rotWithShape="1">
          <a:blip r:embed="rId4">
            <a:alphaModFix/>
          </a:blip>
          <a:srcRect l="5346" t="10401" r="4345" b="11129"/>
          <a:stretch/>
        </p:blipFill>
        <p:spPr>
          <a:xfrm>
            <a:off x="479400" y="1034591"/>
            <a:ext cx="3866357" cy="33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2" descr="【ELF046】Ring:bit car 智能小車V2 (不含主板)"/>
          <p:cNvPicPr preferRelativeResize="0"/>
          <p:nvPr/>
        </p:nvPicPr>
        <p:blipFill rotWithShape="1">
          <a:blip r:embed="rId5">
            <a:alphaModFix/>
          </a:blip>
          <a:srcRect l="32740" t="38734" r="2223"/>
          <a:stretch/>
        </p:blipFill>
        <p:spPr>
          <a:xfrm>
            <a:off x="4496584" y="3429000"/>
            <a:ext cx="3469065" cy="326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Cortex-R</a:t>
            </a:r>
            <a:endParaRPr/>
          </a:p>
        </p:txBody>
      </p:sp>
      <p:pic>
        <p:nvPicPr>
          <p:cNvPr id="222" name="Google Shape;222;p46"/>
          <p:cNvPicPr preferRelativeResize="0"/>
          <p:nvPr/>
        </p:nvPicPr>
        <p:blipFill rotWithShape="1">
          <a:blip r:embed="rId3">
            <a:alphaModFix/>
          </a:blip>
          <a:srcRect l="32939" t="272" r="32894" b="-271"/>
          <a:stretch/>
        </p:blipFill>
        <p:spPr>
          <a:xfrm>
            <a:off x="3393989" y="1032715"/>
            <a:ext cx="3023288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393" y="942098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6" descr="扫地机器人图标-有SVG,PNG,EPS格式-寻图标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1793" y="3580755"/>
            <a:ext cx="2460007" cy="246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1479236" y="1140818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反應最快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7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智力 (A)</a:t>
            </a:r>
            <a:endParaRPr/>
          </a:p>
        </p:txBody>
      </p:sp>
      <p:sp>
        <p:nvSpPr>
          <p:cNvPr id="233" name="Google Shape;233;p47"/>
          <p:cNvSpPr txBox="1"/>
          <p:nvPr/>
        </p:nvSpPr>
        <p:spPr>
          <a:xfrm>
            <a:off x="8891290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敏捷 (R)</a:t>
            </a:r>
            <a:endParaRPr/>
          </a:p>
        </p:txBody>
      </p:sp>
      <p:sp>
        <p:nvSpPr>
          <p:cNvPr id="234" name="Google Shape;234;p47"/>
          <p:cNvSpPr txBox="1"/>
          <p:nvPr/>
        </p:nvSpPr>
        <p:spPr>
          <a:xfrm>
            <a:off x="1597694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效率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7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Cortex-R</a:t>
            </a:r>
            <a:endParaRPr/>
          </a:p>
        </p:txBody>
      </p:sp>
      <p:grpSp>
        <p:nvGrpSpPr>
          <p:cNvPr id="236" name="Google Shape;236;p47"/>
          <p:cNvGrpSpPr/>
          <p:nvPr/>
        </p:nvGrpSpPr>
        <p:grpSpPr>
          <a:xfrm rot="7217654">
            <a:off x="5378006" y="2247057"/>
            <a:ext cx="3067494" cy="3723587"/>
            <a:chOff x="4530510" y="782425"/>
            <a:chExt cx="3067494" cy="3723587"/>
          </a:xfrm>
        </p:grpSpPr>
        <p:cxnSp>
          <p:nvCxnSpPr>
            <p:cNvPr id="237" name="Google Shape;237;p47"/>
            <p:cNvCxnSpPr/>
            <p:nvPr/>
          </p:nvCxnSpPr>
          <p:spPr>
            <a:xfrm flipH="1">
              <a:off x="4530510" y="782425"/>
              <a:ext cx="1565490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8" name="Google Shape;238;p47"/>
            <p:cNvCxnSpPr/>
            <p:nvPr/>
          </p:nvCxnSpPr>
          <p:spPr>
            <a:xfrm>
              <a:off x="6096000" y="782425"/>
              <a:ext cx="1502004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9" name="Google Shape;239;p47"/>
            <p:cNvCxnSpPr/>
            <p:nvPr/>
          </p:nvCxnSpPr>
          <p:spPr>
            <a:xfrm>
              <a:off x="4530510" y="4506012"/>
              <a:ext cx="3067494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Cortex-M</a:t>
            </a:r>
            <a:endParaRPr/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l="67292" t="272" r="-154" b="-271"/>
          <a:stretch/>
        </p:blipFill>
        <p:spPr>
          <a:xfrm>
            <a:off x="6433750" y="1032715"/>
            <a:ext cx="2907957" cy="4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/>
        </p:nvSpPr>
        <p:spPr>
          <a:xfrm>
            <a:off x="4291843" y="1131010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我最省電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48" descr="Camera, camera element, cmos, electronicparts, image sensor, part icon - 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8354" y="2925463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8" descr="Fitness Tracker Icon, Isometric 3d Style Stock Vector - Illustration of  fitbit, healthcare: 79436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1208981"/>
            <a:ext cx="2377641" cy="23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智力 (A)</a:t>
            </a:r>
            <a:endParaRPr/>
          </a:p>
        </p:txBody>
      </p:sp>
      <p:sp>
        <p:nvSpPr>
          <p:cNvPr id="256" name="Google Shape;256;p49"/>
          <p:cNvSpPr txBox="1"/>
          <p:nvPr/>
        </p:nvSpPr>
        <p:spPr>
          <a:xfrm>
            <a:off x="8891290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敏捷 (R)</a:t>
            </a:r>
            <a:endParaRPr/>
          </a:p>
        </p:txBody>
      </p:sp>
      <p:sp>
        <p:nvSpPr>
          <p:cNvPr id="257" name="Google Shape;257;p49"/>
          <p:cNvSpPr txBox="1"/>
          <p:nvPr/>
        </p:nvSpPr>
        <p:spPr>
          <a:xfrm>
            <a:off x="1597694" y="5109865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效率</a:t>
            </a:r>
            <a:endParaRPr sz="36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9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Cortex-M</a:t>
            </a:r>
            <a:endParaRPr/>
          </a:p>
        </p:txBody>
      </p:sp>
      <p:grpSp>
        <p:nvGrpSpPr>
          <p:cNvPr id="259" name="Google Shape;259;p49"/>
          <p:cNvGrpSpPr/>
          <p:nvPr/>
        </p:nvGrpSpPr>
        <p:grpSpPr>
          <a:xfrm rot="-7300006">
            <a:off x="3737960" y="2237160"/>
            <a:ext cx="3067494" cy="3723587"/>
            <a:chOff x="4530510" y="782425"/>
            <a:chExt cx="3067494" cy="3723587"/>
          </a:xfrm>
        </p:grpSpPr>
        <p:cxnSp>
          <p:nvCxnSpPr>
            <p:cNvPr id="260" name="Google Shape;260;p49"/>
            <p:cNvCxnSpPr/>
            <p:nvPr/>
          </p:nvCxnSpPr>
          <p:spPr>
            <a:xfrm flipH="1">
              <a:off x="4530510" y="782425"/>
              <a:ext cx="1565490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" name="Google Shape;261;p49"/>
            <p:cNvCxnSpPr/>
            <p:nvPr/>
          </p:nvCxnSpPr>
          <p:spPr>
            <a:xfrm>
              <a:off x="6096000" y="782425"/>
              <a:ext cx="1502004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2" name="Google Shape;262;p49"/>
            <p:cNvCxnSpPr/>
            <p:nvPr/>
          </p:nvCxnSpPr>
          <p:spPr>
            <a:xfrm>
              <a:off x="4530510" y="4506012"/>
              <a:ext cx="3067494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946</Words>
  <Application>Microsoft Macintosh PowerPoint</Application>
  <PresentationFormat>Widescreen</PresentationFormat>
  <Paragraphs>183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Microsoft JhengHei</vt:lpstr>
      <vt:lpstr>Calibri</vt:lpstr>
      <vt:lpstr>Nunito</vt:lpstr>
      <vt:lpstr>Courier New</vt:lpstr>
      <vt:lpstr>Arial</vt:lpstr>
      <vt:lpstr>Arm_PPT_Public</vt:lpstr>
      <vt:lpstr>Team Arm 2023:  Code4Fun 2Gether 程式科技教育  </vt:lpstr>
      <vt:lpstr>這些都需要什麼 ??? </vt:lpstr>
      <vt:lpstr>PowerPoint Presentation</vt:lpstr>
      <vt:lpstr>Cortex-A</vt:lpstr>
      <vt:lpstr>Cortex-A</vt:lpstr>
      <vt:lpstr>Cortex-R</vt:lpstr>
      <vt:lpstr>Cortex-R</vt:lpstr>
      <vt:lpstr>Cortex-M</vt:lpstr>
      <vt:lpstr>Cortex-M</vt:lpstr>
      <vt:lpstr>Mali-GPU</vt:lpstr>
      <vt:lpstr>大家都需要 Arm</vt:lpstr>
      <vt:lpstr>小測驗來了</vt:lpstr>
      <vt:lpstr>認識  micro:bit V2</vt:lpstr>
      <vt:lpstr>腦力激盪</vt:lpstr>
      <vt:lpstr>認識 Makecode (makecode.microbit.org)</vt:lpstr>
      <vt:lpstr>PowerPoint Presentation</vt:lpstr>
      <vt:lpstr>編程模式：Blocks/JavaScript/Python</vt:lpstr>
      <vt:lpstr>遠端教室 micro:bit Classroom </vt:lpstr>
      <vt:lpstr>micro:bit Classroom 線上教室 </vt:lpstr>
      <vt:lpstr>micro:bit Classroom_學生進入教室模式</vt:lpstr>
      <vt:lpstr>micro:bit Classroom_學生輸入教室密碼</vt:lpstr>
      <vt:lpstr>micro:bit Classroom_學生輸入名字 (microbit.org/join)</vt:lpstr>
      <vt:lpstr>micro:bit Classroom_成功進入教室模式</vt:lpstr>
      <vt:lpstr>#1【on start】 v.s. 【forever】</vt:lpstr>
      <vt:lpstr>Makecode_刪除及復原小技巧</vt:lpstr>
      <vt:lpstr>Makecode_右鍵操作技巧 </vt:lpstr>
      <vt:lpstr>配對你的 micro:bit</vt:lpstr>
      <vt:lpstr>配對你的 micro:bit</vt:lpstr>
      <vt:lpstr>下載程式hex檔案 </vt:lpstr>
      <vt:lpstr>Makecode_下載並保留.hex檔案，將下載檔案拖曳到micro:bit儲存槽並放開，讓程式100%燒錄到主板上。 </vt:lpstr>
      <vt:lpstr>Makecode_【Basic 】基本常用項目</vt:lpstr>
      <vt:lpstr>Makecode_【Basic 】基本常用項目</vt:lpstr>
      <vt:lpstr>Makecode_右鍵操作技巧</vt:lpstr>
      <vt:lpstr>#2 Makecode A鍵, B鍵在哪裡? </vt:lpstr>
      <vt:lpstr>#3 Makecode 動起來</vt:lpstr>
      <vt:lpstr>#4 Makecode 計步器大挑戰</vt:lpstr>
      <vt:lpstr>#5 Makecode 聲浪太強</vt:lpstr>
      <vt:lpstr>#6 Makecode_科技猜拳機</vt:lpstr>
      <vt:lpstr>Makecode 認識音樂的規則－音名唱名</vt:lpstr>
      <vt:lpstr>Makecode 創作你的音樂</vt:lpstr>
      <vt:lpstr>Makecode 自由創作你的音樂</vt:lpstr>
      <vt:lpstr>#7 Makecode 猜猜什麼旋律</vt:lpstr>
      <vt:lpstr>#8 平衡大考驗</vt:lpstr>
      <vt:lpstr>#9 進階課程</vt:lpstr>
      <vt:lpstr>#9 Extensions Neopixel</vt:lpstr>
      <vt:lpstr>#9 Extensions Neopixel</vt:lpstr>
      <vt:lpstr>#9 Extensions Neopixel</vt:lpstr>
      <vt:lpstr>“寫”程式?</vt:lpstr>
      <vt:lpstr>程式範例</vt:lpstr>
      <vt:lpstr>說說你想拿來設計什麼有趣的程式 ~</vt:lpstr>
      <vt:lpstr>Blocks to code</vt:lpstr>
      <vt:lpstr>Indentation for formatting</vt:lpstr>
      <vt:lpstr>Indentation </vt:lpstr>
      <vt:lpstr>Case sensitivity and special characters</vt:lpstr>
      <vt:lpstr>下次見~~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Odin Shen</dc:creator>
  <cp:lastModifiedBy>Odin Shen</cp:lastModifiedBy>
  <cp:revision>6</cp:revision>
  <dcterms:created xsi:type="dcterms:W3CDTF">2021-06-12T06:04:23Z</dcterms:created>
  <dcterms:modified xsi:type="dcterms:W3CDTF">2024-07-15T09:41:14Z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